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9" r:id="rId3"/>
    <p:sldId id="262" r:id="rId4"/>
    <p:sldId id="263" r:id="rId5"/>
    <p:sldId id="269" r:id="rId6"/>
    <p:sldId id="264" r:id="rId7"/>
    <p:sldId id="265" r:id="rId8"/>
    <p:sldId id="258" r:id="rId9"/>
    <p:sldId id="260" r:id="rId10"/>
    <p:sldId id="257" r:id="rId11"/>
    <p:sldId id="266" r:id="rId12"/>
    <p:sldId id="267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9" r:id="rId21"/>
    <p:sldId id="280" r:id="rId22"/>
    <p:sldId id="277" r:id="rId23"/>
    <p:sldId id="278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19"/>
    <p:restoredTop sz="94663"/>
  </p:normalViewPr>
  <p:slideViewPr>
    <p:cSldViewPr snapToGrid="0" snapToObjects="1">
      <p:cViewPr varScale="1">
        <p:scale>
          <a:sx n="94" d="100"/>
          <a:sy n="94" d="100"/>
        </p:scale>
        <p:origin x="200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C48C4A-5254-FB46-893B-DDA4DA7ED9C6}" type="datetimeFigureOut">
              <a:rPr lang="en-US" smtClean="0"/>
              <a:t>3/20/19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28C03-9BFD-BE4B-BA8C-010E09FF8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95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28C03-9BFD-BE4B-BA8C-010E09FF8F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146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28C03-9BFD-BE4B-BA8C-010E09FF8FF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46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7F677-B9BE-9547-9D09-58D603D2D0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9052FC-2C95-6F49-A932-A40FFCC669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77332-C830-764C-9526-4C180C737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696C2-5727-F34A-B99B-4D2F4FABA14A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1299A-411C-DC4E-A497-62A4E5379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176D5-37C2-B946-B079-851A42CA6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71C7-6F84-A34B-B838-F7D949F9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060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1CE26-6085-D842-A55C-1FFA4EFA6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840BCF-6EDA-4947-90A1-EF2B1EABC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77F6E-EBCE-EF4F-A2D0-18903F32D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696C2-5727-F34A-B99B-4D2F4FABA14A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37AC7-EFB5-E942-A715-A60701939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A3BE5-22F3-AA49-8C29-FCF4ADEEA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71C7-6F84-A34B-B838-F7D949F9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64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3A5E59-5356-CA46-ACDE-FB71296B60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E38868-2517-C045-A593-F21AF6D488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48AEF-DF23-0A4B-9833-F919ADCA4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696C2-5727-F34A-B99B-4D2F4FABA14A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4B7C0-BB43-834A-B20D-B8977ED33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13799-A964-B240-AFF0-E0FF3D8BD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71C7-6F84-A34B-B838-F7D949F9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416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3C432-28ED-3544-AC73-693164BC3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C0ABE-6260-2E4A-ADFB-82B3C1661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0C012-A0BB-324A-8EE4-E67BC8307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696C2-5727-F34A-B99B-4D2F4FABA14A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74C35-1717-E840-BE66-1C1826B72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11EBA-7CA4-5D47-B0BE-2B4B78B4D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71C7-6F84-A34B-B838-F7D949F9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81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19FEB-4B89-2940-8155-E14C2376B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94A27D-62DF-014B-9909-C1F19DEE9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2CDEE-14CB-C643-B5CB-8B004057D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696C2-5727-F34A-B99B-4D2F4FABA14A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ED11A-F60E-C64C-8613-C17EEDD63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5D4E3-19D0-374A-8380-05E0A5AF6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71C7-6F84-A34B-B838-F7D949F9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910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9F773-FCD7-7340-93E5-4509A9D56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58F92-086A-6B4C-82E3-9775FDD13E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186E72-1348-BF4B-A4FE-5BB2466C0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874E2B-9FA8-4E48-A48F-C0064213A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696C2-5727-F34A-B99B-4D2F4FABA14A}" type="datetimeFigureOut">
              <a:rPr lang="en-US" smtClean="0"/>
              <a:t>3/20/19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0DDE1-2480-1C48-BC15-B133C7F22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BDD6A1-E693-8345-8F7E-D5B2EC9DE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71C7-6F84-A34B-B838-F7D949F9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02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AE7DC-37EE-CF49-84B7-EF216319F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B1BEE5-9606-3D4B-9C7F-BD1F0965E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D5881E-D3BA-2B4C-AF1C-C22DBCA61A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BA8B11-D993-5C4E-B615-AE25A28DC4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B1FF30-53C0-1342-8330-889A69657B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EE2B59-28BE-5B4A-AF9F-93D75AC39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696C2-5727-F34A-B99B-4D2F4FABA14A}" type="datetimeFigureOut">
              <a:rPr lang="en-US" smtClean="0"/>
              <a:t>3/20/19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BF1872-B0B3-5648-99DA-17DEAB03B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8D25A7-847D-3F4F-B19D-CA9237F0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71C7-6F84-A34B-B838-F7D949F9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623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B1811-E2D1-6C4C-9DB4-693332451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D5AE7E-08E9-174D-891A-CDA4C06B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696C2-5727-F34A-B99B-4D2F4FABA14A}" type="datetimeFigureOut">
              <a:rPr lang="en-US" smtClean="0"/>
              <a:t>3/20/19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4F6B0A-F1D5-B04E-954E-F6FA3C840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2949D2-5532-C044-91C7-2123400E5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71C7-6F84-A34B-B838-F7D949F9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5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ABA242-C162-CD47-B530-B956434E9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696C2-5727-F34A-B99B-4D2F4FABA14A}" type="datetimeFigureOut">
              <a:rPr lang="en-US" smtClean="0"/>
              <a:t>3/20/19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24012E-C5E1-7848-AC3A-BF5292CCC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4DAB7-4368-5947-AFE3-CB9512664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71C7-6F84-A34B-B838-F7D949F9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241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3C7C7-B7F2-DC40-93BD-6831A1657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64A6C-921F-3749-A63A-73C868846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9E8633-8D55-6645-8B45-4B02ADBB2D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B3266E-B5E5-D84A-9201-BEC355AE4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696C2-5727-F34A-B99B-4D2F4FABA14A}" type="datetimeFigureOut">
              <a:rPr lang="en-US" smtClean="0"/>
              <a:t>3/20/19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CC0DBB-DD46-464D-B575-1ACB80D23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FBF46-A8FA-794D-B9D6-81DE69995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71C7-6F84-A34B-B838-F7D949F9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73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A7F92-19BA-0C43-B331-B7356007D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CD230A-F290-D34E-84AF-40AA658C6C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6A0914-F937-A24E-9A20-95FA3808C3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7AA6E0-12C9-B044-8753-A090C8869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696C2-5727-F34A-B99B-4D2F4FABA14A}" type="datetimeFigureOut">
              <a:rPr lang="en-US" smtClean="0"/>
              <a:t>3/20/19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6F1D0-C113-4745-A9AD-938F0BCCE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D47B0C-D9F6-C745-836F-7C8ABADBF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671C7-6F84-A34B-B838-F7D949F9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245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1636CA-7FB1-C34C-8D9B-D79785D78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3A8AE-E0EC-1D40-97FA-5E732698F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CEE43-301C-2345-9AAA-D7F4946905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696C2-5727-F34A-B99B-4D2F4FABA14A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C236E-4928-2640-9181-E309B83E76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7D982-97C7-0C4A-B7BE-B66C918803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671C7-6F84-A34B-B838-F7D949F95E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35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openclipart.org/detail/19086/speech-bubbles-by-ibdjl95-19086" TargetMode="External"/><Relationship Id="rId3" Type="http://schemas.openxmlformats.org/officeDocument/2006/relationships/hyperlink" Target="https://openclipart.org/detail/211418/thenanobel-programming" TargetMode="External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zioniartec.wordpress.com/2015/09/17/crochet-jobs-tester/" TargetMode="External"/><Relationship Id="rId5" Type="http://schemas.openxmlformats.org/officeDocument/2006/relationships/image" Target="../media/image16.jp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no/jente-ansikt-ulykkelig-trist-308981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AF99E-779F-B840-8363-FCF6109E2A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68596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Monaco" pitchFamily="2" charset="77"/>
              </a:rPr>
              <a:t>History of </a:t>
            </a:r>
            <a:br>
              <a:rPr lang="en-US" dirty="0">
                <a:latin typeface="Monaco" pitchFamily="2" charset="77"/>
              </a:rPr>
            </a:br>
            <a:r>
              <a:rPr lang="en-US" dirty="0">
                <a:latin typeface="Monaco" pitchFamily="2" charset="77"/>
              </a:rPr>
              <a:t>Frontend Frameworks</a:t>
            </a:r>
          </a:p>
        </p:txBody>
      </p:sp>
    </p:spTree>
    <p:extLst>
      <p:ext uri="{BB962C8B-B14F-4D97-AF65-F5344CB8AC3E}">
        <p14:creationId xmlns:p14="http://schemas.microsoft.com/office/powerpoint/2010/main" val="1595837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20268DA-2C6A-A141-8F73-B722CD0D5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5018" y="1253331"/>
            <a:ext cx="4351338" cy="435133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131944-3EBA-D84E-A096-5D6A3B8B3954}"/>
              </a:ext>
            </a:extLst>
          </p:cNvPr>
          <p:cNvSpPr txBox="1"/>
          <p:nvPr/>
        </p:nvSpPr>
        <p:spPr>
          <a:xfrm>
            <a:off x="1071563" y="1443038"/>
            <a:ext cx="46577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1995 (sometime before may) - Brendan </a:t>
            </a:r>
            <a:r>
              <a:rPr lang="en-US" dirty="0" err="1"/>
              <a:t>Eich</a:t>
            </a:r>
            <a:r>
              <a:rPr lang="en-US" dirty="0"/>
              <a:t> gets recruited by Netscape Communications to embed a programming language into Netscape Navigator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1995 (may) - Brendan </a:t>
            </a:r>
            <a:r>
              <a:rPr lang="en-US" dirty="0" err="1"/>
              <a:t>Eich</a:t>
            </a:r>
            <a:r>
              <a:rPr lang="en-US" dirty="0"/>
              <a:t> is tasked to create a prototype for a browser scripting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 days later – </a:t>
            </a:r>
            <a:r>
              <a:rPr lang="en-US" dirty="0" err="1"/>
              <a:t>Javascript</a:t>
            </a:r>
            <a:r>
              <a:rPr lang="en-US" dirty="0"/>
              <a:t> was born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396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866AD-00DB-094E-8D2B-C962720BB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8564" y="3325812"/>
            <a:ext cx="7448550" cy="7747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Now we can do cool things like ….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F98DB6-E6B1-D644-A17E-CCD00FEF7947}"/>
              </a:ext>
            </a:extLst>
          </p:cNvPr>
          <p:cNvSpPr txBox="1"/>
          <p:nvPr/>
        </p:nvSpPr>
        <p:spPr>
          <a:xfrm>
            <a:off x="881063" y="599738"/>
            <a:ext cx="101869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With the introduction of JS, developers could start adding behaviors to our website. </a:t>
            </a:r>
          </a:p>
        </p:txBody>
      </p:sp>
    </p:spTree>
    <p:extLst>
      <p:ext uri="{BB962C8B-B14F-4D97-AF65-F5344CB8AC3E}">
        <p14:creationId xmlns:p14="http://schemas.microsoft.com/office/powerpoint/2010/main" val="2984301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DF7698-BDA1-B84C-B797-9CE1874A5C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7924" y="1279828"/>
            <a:ext cx="7296149" cy="499577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13686D-EDA6-9548-B1D3-519146B94C1E}"/>
              </a:ext>
            </a:extLst>
          </p:cNvPr>
          <p:cNvSpPr txBox="1"/>
          <p:nvPr/>
        </p:nvSpPr>
        <p:spPr>
          <a:xfrm>
            <a:off x="2088355" y="379204"/>
            <a:ext cx="8015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 click event in React</a:t>
            </a:r>
          </a:p>
        </p:txBody>
      </p:sp>
    </p:spTree>
    <p:extLst>
      <p:ext uri="{BB962C8B-B14F-4D97-AF65-F5344CB8AC3E}">
        <p14:creationId xmlns:p14="http://schemas.microsoft.com/office/powerpoint/2010/main" val="698575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13686D-EDA6-9548-B1D3-519146B94C1E}"/>
              </a:ext>
            </a:extLst>
          </p:cNvPr>
          <p:cNvSpPr txBox="1"/>
          <p:nvPr/>
        </p:nvSpPr>
        <p:spPr>
          <a:xfrm>
            <a:off x="2088355" y="379204"/>
            <a:ext cx="8015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 click event in Vue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BBE73B0-6BCC-F648-BD64-99184424FD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3602" y="1161144"/>
            <a:ext cx="4724794" cy="5361196"/>
          </a:xfrm>
        </p:spPr>
      </p:pic>
    </p:spTree>
    <p:extLst>
      <p:ext uri="{BB962C8B-B14F-4D97-AF65-F5344CB8AC3E}">
        <p14:creationId xmlns:p14="http://schemas.microsoft.com/office/powerpoint/2010/main" val="2079783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13686D-EDA6-9548-B1D3-519146B94C1E}"/>
              </a:ext>
            </a:extLst>
          </p:cNvPr>
          <p:cNvSpPr txBox="1"/>
          <p:nvPr/>
        </p:nvSpPr>
        <p:spPr>
          <a:xfrm>
            <a:off x="2088355" y="379204"/>
            <a:ext cx="8015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 click event in jQuery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3077551-66EA-194B-AA84-DCF1CF8F2A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4976" y="1091094"/>
            <a:ext cx="6502047" cy="5387702"/>
          </a:xfrm>
        </p:spPr>
      </p:pic>
    </p:spTree>
    <p:extLst>
      <p:ext uri="{BB962C8B-B14F-4D97-AF65-F5344CB8AC3E}">
        <p14:creationId xmlns:p14="http://schemas.microsoft.com/office/powerpoint/2010/main" val="3866091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13686D-EDA6-9548-B1D3-519146B94C1E}"/>
              </a:ext>
            </a:extLst>
          </p:cNvPr>
          <p:cNvSpPr txBox="1"/>
          <p:nvPr/>
        </p:nvSpPr>
        <p:spPr>
          <a:xfrm>
            <a:off x="2088355" y="379204"/>
            <a:ext cx="8015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 click event in vanilla JS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145824-0D91-A74C-8F08-D073888D6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1721" y="1224756"/>
            <a:ext cx="9608556" cy="5254040"/>
          </a:xfrm>
        </p:spPr>
      </p:pic>
    </p:spTree>
    <p:extLst>
      <p:ext uri="{BB962C8B-B14F-4D97-AF65-F5344CB8AC3E}">
        <p14:creationId xmlns:p14="http://schemas.microsoft.com/office/powerpoint/2010/main" val="2228482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02844-E2DE-9E40-BAC1-BC3DCB3B6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911" y="2766218"/>
            <a:ext cx="3254829" cy="1325563"/>
          </a:xfrm>
        </p:spPr>
        <p:txBody>
          <a:bodyPr/>
          <a:lstStyle/>
          <a:p>
            <a:r>
              <a:rPr lang="en-US" dirty="0"/>
              <a:t>MAPQUEST!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BB80706-173F-594F-9572-A95A1C382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30600" y="257695"/>
            <a:ext cx="8394629" cy="6342609"/>
          </a:xfrm>
        </p:spPr>
      </p:pic>
    </p:spTree>
    <p:extLst>
      <p:ext uri="{BB962C8B-B14F-4D97-AF65-F5344CB8AC3E}">
        <p14:creationId xmlns:p14="http://schemas.microsoft.com/office/powerpoint/2010/main" val="183019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CB87A-E0E8-F64F-8BEC-F49EB9E13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0757" y="500062"/>
            <a:ext cx="6970486" cy="1325563"/>
          </a:xfrm>
        </p:spPr>
        <p:txBody>
          <a:bodyPr/>
          <a:lstStyle/>
          <a:p>
            <a:pPr algn="ctr"/>
            <a:r>
              <a:rPr lang="en-US" b="1" dirty="0"/>
              <a:t>XMLHttpRequest object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6CF34C-64A6-B641-850F-1A845CB3F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681" y="3151188"/>
            <a:ext cx="5546638" cy="31283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1282C2-3AB1-E643-ADAB-AA712AD64271}"/>
              </a:ext>
            </a:extLst>
          </p:cNvPr>
          <p:cNvSpPr txBox="1"/>
          <p:nvPr/>
        </p:nvSpPr>
        <p:spPr>
          <a:xfrm>
            <a:off x="1534160" y="1825625"/>
            <a:ext cx="9123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 1998, the Microsoft Outlook web access team created the core competencies that surround the XMLHttpRequest object</a:t>
            </a:r>
          </a:p>
        </p:txBody>
      </p:sp>
    </p:spTree>
    <p:extLst>
      <p:ext uri="{BB962C8B-B14F-4D97-AF65-F5344CB8AC3E}">
        <p14:creationId xmlns:p14="http://schemas.microsoft.com/office/powerpoint/2010/main" val="3060113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CB87A-E0E8-F64F-8BEC-F49EB9E13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0757" y="500062"/>
            <a:ext cx="6970486" cy="1325563"/>
          </a:xfrm>
        </p:spPr>
        <p:txBody>
          <a:bodyPr/>
          <a:lstStyle/>
          <a:p>
            <a:pPr algn="ctr"/>
            <a:r>
              <a:rPr lang="en-US" b="1" dirty="0"/>
              <a:t>XMLHttpRequest object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3B984C-754D-9F4F-B48F-37EF57DA4593}"/>
              </a:ext>
            </a:extLst>
          </p:cNvPr>
          <p:cNvSpPr txBox="1"/>
          <p:nvPr/>
        </p:nvSpPr>
        <p:spPr>
          <a:xfrm>
            <a:off x="1893207" y="2246535"/>
            <a:ext cx="840558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/>
              <a:t>By 2004 and 2005, google released their </a:t>
            </a:r>
            <a:r>
              <a:rPr lang="en-US" sz="3400" dirty="0" err="1"/>
              <a:t>gmail</a:t>
            </a:r>
            <a:r>
              <a:rPr lang="en-US" sz="3400" dirty="0"/>
              <a:t> and google maps clients using this technology.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6FA6E1-A912-4244-A4C1-7EC8132B026D}"/>
              </a:ext>
            </a:extLst>
          </p:cNvPr>
          <p:cNvSpPr txBox="1"/>
          <p:nvPr/>
        </p:nvSpPr>
        <p:spPr>
          <a:xfrm>
            <a:off x="1453951" y="4107543"/>
            <a:ext cx="928409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/>
              <a:t>By April of 2006, the w3c released the first specification for the XMLHttpRequest object.</a:t>
            </a:r>
          </a:p>
        </p:txBody>
      </p:sp>
    </p:spTree>
    <p:extLst>
      <p:ext uri="{BB962C8B-B14F-4D97-AF65-F5344CB8AC3E}">
        <p14:creationId xmlns:p14="http://schemas.microsoft.com/office/powerpoint/2010/main" val="1993617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8232B-A2F5-A747-A41D-C6EB117F8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8" y="2369911"/>
            <a:ext cx="9144000" cy="52322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jQuery was introduced and initially released August 26 2006.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FF1B8B-3F1A-384B-A71B-FCD373C87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938" y="546779"/>
            <a:ext cx="4324123" cy="9081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D53013-A30A-7745-888C-5C136E5063EA}"/>
              </a:ext>
            </a:extLst>
          </p:cNvPr>
          <p:cNvSpPr txBox="1"/>
          <p:nvPr/>
        </p:nvSpPr>
        <p:spPr>
          <a:xfrm>
            <a:off x="2905510" y="3185887"/>
            <a:ext cx="6380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Solved major browser compatibility issues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57BFCC-4CCB-D643-BA9D-7B8F42E50F0F}"/>
              </a:ext>
            </a:extLst>
          </p:cNvPr>
          <p:cNvSpPr txBox="1"/>
          <p:nvPr/>
        </p:nvSpPr>
        <p:spPr>
          <a:xfrm>
            <a:off x="2324005" y="4016023"/>
            <a:ext cx="7543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Lowered the barrier to entry for web 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A6CBF8-7852-CC4B-A42D-B2D0CC5D8723}"/>
              </a:ext>
            </a:extLst>
          </p:cNvPr>
          <p:cNvSpPr txBox="1"/>
          <p:nvPr/>
        </p:nvSpPr>
        <p:spPr>
          <a:xfrm>
            <a:off x="3827589" y="4882801"/>
            <a:ext cx="4536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It made writing </a:t>
            </a:r>
            <a:r>
              <a:rPr lang="en-US" sz="2800" dirty="0" err="1"/>
              <a:t>javascript</a:t>
            </a:r>
            <a:r>
              <a:rPr lang="en-US" sz="2800" dirty="0"/>
              <a:t> fun</a:t>
            </a:r>
          </a:p>
        </p:txBody>
      </p:sp>
    </p:spTree>
    <p:extLst>
      <p:ext uri="{BB962C8B-B14F-4D97-AF65-F5344CB8AC3E}">
        <p14:creationId xmlns:p14="http://schemas.microsoft.com/office/powerpoint/2010/main" val="1792835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51B3A-48FC-7D4A-A63A-AB43B0B2A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Monaco" pitchFamily="2" charset="77"/>
              </a:rPr>
              <a:t>Merriam-Webster definition for history:</a:t>
            </a:r>
          </a:p>
          <a:p>
            <a:pPr marL="0" indent="0">
              <a:buNone/>
            </a:pPr>
            <a:endParaRPr lang="en-US" dirty="0">
              <a:latin typeface="Monaco" pitchFamily="2" charset="77"/>
            </a:endParaRPr>
          </a:p>
          <a:p>
            <a:pPr marL="0" indent="0">
              <a:buNone/>
            </a:pPr>
            <a:endParaRPr lang="en-US" dirty="0">
              <a:latin typeface="Monaco" pitchFamily="2" charset="77"/>
            </a:endParaRPr>
          </a:p>
          <a:p>
            <a:pPr marL="0" indent="0">
              <a:buNone/>
            </a:pPr>
            <a:r>
              <a:rPr lang="en-US" sz="2600" dirty="0">
                <a:latin typeface="Monaco" pitchFamily="2" charset="77"/>
              </a:rPr>
              <a:t>a chronological record of significant events (such as those affecting a nation or institution) often including an explanation of their causes</a:t>
            </a:r>
          </a:p>
        </p:txBody>
      </p:sp>
    </p:spTree>
    <p:extLst>
      <p:ext uri="{BB962C8B-B14F-4D97-AF65-F5344CB8AC3E}">
        <p14:creationId xmlns:p14="http://schemas.microsoft.com/office/powerpoint/2010/main" val="201858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C2C18-4B46-E348-8090-AAC8345E1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400" b="1" dirty="0"/>
              <a:t>Design Revolution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0B7FA-5B41-6F40-90C3-9824CD173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862" y="2216043"/>
            <a:ext cx="10422276" cy="10614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There was a flurry of innovation in the design space during this time. It was this perfect storm of technology accessibility and creativity.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AFAEA9-05C3-914C-83EC-C3723D661D4E}"/>
              </a:ext>
            </a:extLst>
          </p:cNvPr>
          <p:cNvSpPr txBox="1"/>
          <p:nvPr/>
        </p:nvSpPr>
        <p:spPr>
          <a:xfrm>
            <a:off x="1835065" y="3565135"/>
            <a:ext cx="85218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Designers and Product owners/managers were evolving as fast as the technology was moving.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EF1B51-C65B-CF4D-A8C1-095AA74DF59D}"/>
              </a:ext>
            </a:extLst>
          </p:cNvPr>
          <p:cNvSpPr txBox="1"/>
          <p:nvPr/>
        </p:nvSpPr>
        <p:spPr>
          <a:xfrm>
            <a:off x="1316775" y="4931595"/>
            <a:ext cx="9558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UI’s were getting more complex than they ever had been before.</a:t>
            </a:r>
          </a:p>
        </p:txBody>
      </p:sp>
    </p:spTree>
    <p:extLst>
      <p:ext uri="{BB962C8B-B14F-4D97-AF65-F5344CB8AC3E}">
        <p14:creationId xmlns:p14="http://schemas.microsoft.com/office/powerpoint/2010/main" val="478471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7B68D-44D5-E24B-BB96-FD41F4D34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b="1" dirty="0"/>
              <a:t>How the Design Revolution killed jQuery … pictogram?</a:t>
            </a:r>
          </a:p>
        </p:txBody>
      </p:sp>
      <p:pic>
        <p:nvPicPr>
          <p:cNvPr id="8" name="Picture 7" descr="Clipart - Thenanobel Programming 15.01 (consider using &quot;17 ...">
            <a:extLst>
              <a:ext uri="{FF2B5EF4-FFF2-40B4-BE49-F238E27FC236}">
                <a16:creationId xmlns:a16="http://schemas.microsoft.com/office/drawing/2014/main" id="{DBADC390-FFAE-9449-88B8-D86B92E88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70746" y="2505500"/>
            <a:ext cx="845403" cy="84540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261B69E-D7F9-3543-9C9C-CC3CC333686E}"/>
              </a:ext>
            </a:extLst>
          </p:cNvPr>
          <p:cNvCxnSpPr>
            <a:cxnSpLocks/>
          </p:cNvCxnSpPr>
          <p:nvPr/>
        </p:nvCxnSpPr>
        <p:spPr>
          <a:xfrm flipV="1">
            <a:off x="3295090" y="1770519"/>
            <a:ext cx="1492995" cy="85871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0542D9F-6994-8C4C-B09B-C757E5848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19" y="1841632"/>
            <a:ext cx="1177414" cy="24728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A457ACF-BF7F-DE40-BD4C-0B1B5446F21F}"/>
              </a:ext>
            </a:extLst>
          </p:cNvPr>
          <p:cNvCxnSpPr>
            <a:cxnSpLocks/>
          </p:cNvCxnSpPr>
          <p:nvPr/>
        </p:nvCxnSpPr>
        <p:spPr>
          <a:xfrm>
            <a:off x="1245025" y="2258841"/>
            <a:ext cx="716515" cy="436729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E9E1676-8C5C-1F41-B5A4-9B991580E2B7}"/>
              </a:ext>
            </a:extLst>
          </p:cNvPr>
          <p:cNvSpPr/>
          <p:nvPr/>
        </p:nvSpPr>
        <p:spPr>
          <a:xfrm>
            <a:off x="4926838" y="1478649"/>
            <a:ext cx="2256431" cy="6375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706DAC-62C0-1340-9E34-5FC6CF551B93}"/>
              </a:ext>
            </a:extLst>
          </p:cNvPr>
          <p:cNvSpPr txBox="1"/>
          <p:nvPr/>
        </p:nvSpPr>
        <p:spPr>
          <a:xfrm>
            <a:off x="5370859" y="1621925"/>
            <a:ext cx="1337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Cool feature</a:t>
            </a:r>
          </a:p>
        </p:txBody>
      </p:sp>
      <p:pic>
        <p:nvPicPr>
          <p:cNvPr id="26" name="Picture 25" descr="Crochet Jobs: Tester | ArtEC">
            <a:extLst>
              <a:ext uri="{FF2B5EF4-FFF2-40B4-BE49-F238E27FC236}">
                <a16:creationId xmlns:a16="http://schemas.microsoft.com/office/drawing/2014/main" id="{9EEABD6A-71FD-9447-BE4B-A90A8C8059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278457" y="4108236"/>
            <a:ext cx="1498600" cy="134620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13F2215-CB15-544B-B48A-BC0E879FCEAE}"/>
              </a:ext>
            </a:extLst>
          </p:cNvPr>
          <p:cNvCxnSpPr>
            <a:cxnSpLocks/>
          </p:cNvCxnSpPr>
          <p:nvPr/>
        </p:nvCxnSpPr>
        <p:spPr>
          <a:xfrm>
            <a:off x="6025482" y="2361061"/>
            <a:ext cx="0" cy="146770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C7FD9B6-6677-DF47-A6D2-D3D1C80892CD}"/>
              </a:ext>
            </a:extLst>
          </p:cNvPr>
          <p:cNvCxnSpPr>
            <a:cxnSpLocks/>
          </p:cNvCxnSpPr>
          <p:nvPr/>
        </p:nvCxnSpPr>
        <p:spPr>
          <a:xfrm flipH="1">
            <a:off x="3559443" y="4668174"/>
            <a:ext cx="1340099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B9E3CC2-5A03-3E4F-8010-1C8463630222}"/>
              </a:ext>
            </a:extLst>
          </p:cNvPr>
          <p:cNvSpPr/>
          <p:nvPr/>
        </p:nvSpPr>
        <p:spPr>
          <a:xfrm>
            <a:off x="746451" y="4349390"/>
            <a:ext cx="2434077" cy="1105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090B563-C839-2847-9B50-F34901AA3D8C}"/>
              </a:ext>
            </a:extLst>
          </p:cNvPr>
          <p:cNvSpPr txBox="1"/>
          <p:nvPr/>
        </p:nvSpPr>
        <p:spPr>
          <a:xfrm>
            <a:off x="989344" y="4510803"/>
            <a:ext cx="200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feature idea(s)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96E3D21-C06C-DD47-B4AF-6D9118E38989}"/>
              </a:ext>
            </a:extLst>
          </p:cNvPr>
          <p:cNvCxnSpPr>
            <a:cxnSpLocks/>
          </p:cNvCxnSpPr>
          <p:nvPr/>
        </p:nvCxnSpPr>
        <p:spPr>
          <a:xfrm>
            <a:off x="1201000" y="4921079"/>
            <a:ext cx="1498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CF6F9A4-E0F0-7446-8D89-C75A90210380}"/>
              </a:ext>
            </a:extLst>
          </p:cNvPr>
          <p:cNvSpPr txBox="1"/>
          <p:nvPr/>
        </p:nvSpPr>
        <p:spPr>
          <a:xfrm>
            <a:off x="1228558" y="4959660"/>
            <a:ext cx="14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complexity++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5D8C4D0-5C34-3F4B-B4D2-31721A186B1B}"/>
              </a:ext>
            </a:extLst>
          </p:cNvPr>
          <p:cNvCxnSpPr>
            <a:cxnSpLocks/>
          </p:cNvCxnSpPr>
          <p:nvPr/>
        </p:nvCxnSpPr>
        <p:spPr>
          <a:xfrm flipH="1" flipV="1">
            <a:off x="2640566" y="3420194"/>
            <a:ext cx="1" cy="8050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 descr="BIG IMAGE (PNG)">
            <a:extLst>
              <a:ext uri="{FF2B5EF4-FFF2-40B4-BE49-F238E27FC236}">
                <a16:creationId xmlns:a16="http://schemas.microsoft.com/office/drawing/2014/main" id="{D28E5718-D999-434D-B538-AB4474430F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flipV="1">
            <a:off x="3863293" y="5009246"/>
            <a:ext cx="2055773" cy="1449319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7403112E-D56C-D648-BB09-A42C6A508910}"/>
              </a:ext>
            </a:extLst>
          </p:cNvPr>
          <p:cNvSpPr txBox="1"/>
          <p:nvPr/>
        </p:nvSpPr>
        <p:spPr>
          <a:xfrm>
            <a:off x="4130293" y="5781859"/>
            <a:ext cx="1538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do more!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4DD97B96-C396-9640-A45A-58A93272CB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1148" y="1487342"/>
            <a:ext cx="4372003" cy="4845219"/>
          </a:xfrm>
          <a:prstGeom prst="rect">
            <a:avLst/>
          </a:prstGeom>
        </p:spPr>
      </p:pic>
      <p:pic>
        <p:nvPicPr>
          <p:cNvPr id="53" name="Picture 52" descr="BIG IMAGE (PNG)">
            <a:extLst>
              <a:ext uri="{FF2B5EF4-FFF2-40B4-BE49-F238E27FC236}">
                <a16:creationId xmlns:a16="http://schemas.microsoft.com/office/drawing/2014/main" id="{960297E9-F4CB-3347-84B9-D60BD896C1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666136" y="2956655"/>
            <a:ext cx="2132948" cy="150372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EA5D530-735E-2245-97FB-49F83C1B47F9}"/>
              </a:ext>
            </a:extLst>
          </p:cNvPr>
          <p:cNvSpPr txBox="1"/>
          <p:nvPr/>
        </p:nvSpPr>
        <p:spPr>
          <a:xfrm>
            <a:off x="3874389" y="3271630"/>
            <a:ext cx="179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do that?!</a:t>
            </a:r>
          </a:p>
        </p:txBody>
      </p:sp>
    </p:spTree>
    <p:extLst>
      <p:ext uri="{BB962C8B-B14F-4D97-AF65-F5344CB8AC3E}">
        <p14:creationId xmlns:p14="http://schemas.microsoft.com/office/powerpoint/2010/main" val="1228365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8232B-A2F5-A747-A41D-C6EB117F8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0528" y="1999795"/>
            <a:ext cx="8216901" cy="52322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Why did we evolve past jQuery?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FF1B8B-3F1A-384B-A71B-FCD373C87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938" y="546779"/>
            <a:ext cx="4324123" cy="9081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D53013-A30A-7745-888C-5C136E5063EA}"/>
              </a:ext>
            </a:extLst>
          </p:cNvPr>
          <p:cNvSpPr txBox="1"/>
          <p:nvPr/>
        </p:nvSpPr>
        <p:spPr>
          <a:xfrm>
            <a:off x="2324005" y="2742552"/>
            <a:ext cx="75439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Our modern front end frameworks are born out of the frustrations that jQuery code led 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57BFCC-4CCB-D643-BA9D-7B8F42E50F0F}"/>
              </a:ext>
            </a:extLst>
          </p:cNvPr>
          <p:cNvSpPr txBox="1"/>
          <p:nvPr/>
        </p:nvSpPr>
        <p:spPr>
          <a:xfrm>
            <a:off x="1291316" y="4115809"/>
            <a:ext cx="96093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As a library, jQuery lacks a structure. It lends itself to code that grew unmaintainable when trying to build large applications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981281-3496-CE48-BBF2-5D9A489DD7A1}"/>
              </a:ext>
            </a:extLst>
          </p:cNvPr>
          <p:cNvSpPr txBox="1"/>
          <p:nvPr/>
        </p:nvSpPr>
        <p:spPr>
          <a:xfrm>
            <a:off x="3309498" y="218448"/>
            <a:ext cx="5597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b="1" dirty="0"/>
              <a:t>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56F7BE-F8F3-9D44-AB48-1410A0D8A070}"/>
              </a:ext>
            </a:extLst>
          </p:cNvPr>
          <p:cNvSpPr txBox="1"/>
          <p:nvPr/>
        </p:nvSpPr>
        <p:spPr>
          <a:xfrm>
            <a:off x="4476643" y="5489066"/>
            <a:ext cx="3004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 had problems…</a:t>
            </a:r>
          </a:p>
        </p:txBody>
      </p:sp>
    </p:spTree>
    <p:extLst>
      <p:ext uri="{BB962C8B-B14F-4D97-AF65-F5344CB8AC3E}">
        <p14:creationId xmlns:p14="http://schemas.microsoft.com/office/powerpoint/2010/main" val="3533336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4F611-1FB3-0B41-9A90-AF94B7113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Meanwhile…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58756-E9AB-EC4A-839A-1CC5EC1D6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381"/>
            <a:ext cx="7527878" cy="13255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Server side technologies had been innovating and rolling out new technologies as well. Those technologies set a precedent for the front end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A8819C-F47E-1D40-A005-4A7616BFD670}"/>
              </a:ext>
            </a:extLst>
          </p:cNvPr>
          <p:cNvSpPr txBox="1"/>
          <p:nvPr/>
        </p:nvSpPr>
        <p:spPr>
          <a:xfrm>
            <a:off x="1674688" y="2845942"/>
            <a:ext cx="33596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2002 – Spring MVC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2004 – Ruby on Rails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2005 – Django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8EE1BB-1123-4F4B-A3FA-AFDC18DA6A72}"/>
              </a:ext>
            </a:extLst>
          </p:cNvPr>
          <p:cNvSpPr txBox="1"/>
          <p:nvPr/>
        </p:nvSpPr>
        <p:spPr>
          <a:xfrm>
            <a:off x="2517169" y="4551451"/>
            <a:ext cx="85172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common coding pattern, MVC, coupled with REST conventions emerged as a de facto standard of the time for server side web development.</a:t>
            </a:r>
          </a:p>
        </p:txBody>
      </p:sp>
    </p:spTree>
    <p:extLst>
      <p:ext uri="{BB962C8B-B14F-4D97-AF65-F5344CB8AC3E}">
        <p14:creationId xmlns:p14="http://schemas.microsoft.com/office/powerpoint/2010/main" val="2702796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39E37-49DC-CD40-84AA-72C45C326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Giant Shoulders – a quick aside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DB451C-E5E2-0A4C-B69A-E8B38952B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1811" y="2277926"/>
            <a:ext cx="4081989" cy="309371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BB7C2CB-1A35-3144-8D24-065509EFC106}"/>
              </a:ext>
            </a:extLst>
          </p:cNvPr>
          <p:cNvCxnSpPr>
            <a:cxnSpLocks/>
          </p:cNvCxnSpPr>
          <p:nvPr/>
        </p:nvCxnSpPr>
        <p:spPr>
          <a:xfrm>
            <a:off x="7582328" y="2003461"/>
            <a:ext cx="742806" cy="7316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51F2904-E758-264A-AB2F-9402F4EF3912}"/>
              </a:ext>
            </a:extLst>
          </p:cNvPr>
          <p:cNvSpPr txBox="1"/>
          <p:nvPr/>
        </p:nvSpPr>
        <p:spPr>
          <a:xfrm>
            <a:off x="7186066" y="1614975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7E2DB0-492B-FF4C-89C6-840C0C611269}"/>
              </a:ext>
            </a:extLst>
          </p:cNvPr>
          <p:cNvCxnSpPr/>
          <p:nvPr/>
        </p:nvCxnSpPr>
        <p:spPr>
          <a:xfrm flipH="1">
            <a:off x="10284431" y="1799641"/>
            <a:ext cx="503434" cy="6764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DD39B1E-D4BF-3D43-AF3B-024AC73722F3}"/>
              </a:ext>
            </a:extLst>
          </p:cNvPr>
          <p:cNvSpPr txBox="1"/>
          <p:nvPr/>
        </p:nvSpPr>
        <p:spPr>
          <a:xfrm>
            <a:off x="10058400" y="1345915"/>
            <a:ext cx="1990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everyone before 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3791EB-9A3C-CD4D-9F98-27816CA25415}"/>
              </a:ext>
            </a:extLst>
          </p:cNvPr>
          <p:cNvSpPr txBox="1"/>
          <p:nvPr/>
        </p:nvSpPr>
        <p:spPr>
          <a:xfrm>
            <a:off x="1397285" y="2003461"/>
            <a:ext cx="259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We’ve innovated for sure.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D410FC-6EA4-9943-867F-9917557C880B}"/>
              </a:ext>
            </a:extLst>
          </p:cNvPr>
          <p:cNvSpPr txBox="1"/>
          <p:nvPr/>
        </p:nvSpPr>
        <p:spPr>
          <a:xfrm>
            <a:off x="1397285" y="2467998"/>
            <a:ext cx="4662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things today aren’t ostensibly new though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9ABC0F-FD26-694E-AAD5-5057EF099333}"/>
              </a:ext>
            </a:extLst>
          </p:cNvPr>
          <p:cNvSpPr txBox="1"/>
          <p:nvPr/>
        </p:nvSpPr>
        <p:spPr>
          <a:xfrm>
            <a:off x="1397285" y="4461387"/>
            <a:ext cx="4698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 adding to your toolbelt. Learning all aspects of programming, even those outside our craft stands to be beneficial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6F00A8-DA4D-624B-BCFA-8C9F52183D1E}"/>
              </a:ext>
            </a:extLst>
          </p:cNvPr>
          <p:cNvSpPr txBox="1"/>
          <p:nvPr/>
        </p:nvSpPr>
        <p:spPr>
          <a:xfrm>
            <a:off x="1397285" y="2932535"/>
            <a:ext cx="3607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stand on the shoulders of giants.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4A37F3-B169-9C47-983C-211DE29942F3}"/>
              </a:ext>
            </a:extLst>
          </p:cNvPr>
          <p:cNvSpPr txBox="1"/>
          <p:nvPr/>
        </p:nvSpPr>
        <p:spPr>
          <a:xfrm>
            <a:off x="1382746" y="3705238"/>
            <a:ext cx="5318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same patterns are used on both server and client</a:t>
            </a:r>
          </a:p>
        </p:txBody>
      </p:sp>
    </p:spTree>
    <p:extLst>
      <p:ext uri="{BB962C8B-B14F-4D97-AF65-F5344CB8AC3E}">
        <p14:creationId xmlns:p14="http://schemas.microsoft.com/office/powerpoint/2010/main" val="3940382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AB07E-1C6C-5E4E-9EF9-7BD9EE703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No more page refreshes!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73042-8209-504A-9C91-7D93739CE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291" y="1783817"/>
            <a:ext cx="10319414" cy="11222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We wanted,  what was historically handled by server side routing and rendering, to have the same capabilities with no page refreshes.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439B9F-3522-5849-BB01-C4A4D607097E}"/>
              </a:ext>
            </a:extLst>
          </p:cNvPr>
          <p:cNvSpPr txBox="1"/>
          <p:nvPr/>
        </p:nvSpPr>
        <p:spPr>
          <a:xfrm>
            <a:off x="3118869" y="2880447"/>
            <a:ext cx="59542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We wanted the Single Page Application.</a:t>
            </a:r>
          </a:p>
          <a:p>
            <a:pPr algn="ctr"/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4AD35D-2C44-B447-B1D6-E6B06D31D084}"/>
              </a:ext>
            </a:extLst>
          </p:cNvPr>
          <p:cNvSpPr txBox="1"/>
          <p:nvPr/>
        </p:nvSpPr>
        <p:spPr>
          <a:xfrm>
            <a:off x="3272661" y="4669574"/>
            <a:ext cx="5646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We needed the Front End Framework</a:t>
            </a:r>
          </a:p>
        </p:txBody>
      </p:sp>
    </p:spTree>
    <p:extLst>
      <p:ext uri="{BB962C8B-B14F-4D97-AF65-F5344CB8AC3E}">
        <p14:creationId xmlns:p14="http://schemas.microsoft.com/office/powerpoint/2010/main" val="3674224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8ECB0-807F-E341-B3E2-09992F6F1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of many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B4F6C-F664-B04B-9B8E-022EDB735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90021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Some of the very first JS frameworks to be released are: </a:t>
            </a:r>
          </a:p>
          <a:p>
            <a:r>
              <a:rPr lang="en-US" dirty="0" err="1"/>
              <a:t>Backbone.js</a:t>
            </a:r>
            <a:r>
              <a:rPr lang="en-US" dirty="0"/>
              <a:t> – Initial Release October 13, 2010</a:t>
            </a:r>
          </a:p>
          <a:p>
            <a:r>
              <a:rPr lang="en-US" dirty="0"/>
              <a:t>AngularJS – Initial Release October 20, 2010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5CAE61-A96B-9B40-AFE9-ADA0B901F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16" y="3725839"/>
            <a:ext cx="2819425" cy="28194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6E212BA-9806-1E45-9708-1929E4980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5483" y="3860775"/>
            <a:ext cx="2519148" cy="266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8844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97FC0-9977-3D47-A256-98866CD4A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93" y="365125"/>
            <a:ext cx="10698707" cy="1325563"/>
          </a:xfrm>
        </p:spPr>
        <p:txBody>
          <a:bodyPr/>
          <a:lstStyle/>
          <a:p>
            <a:r>
              <a:rPr lang="en-US" b="1" dirty="0"/>
              <a:t>What did we gain from front end frameworks?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8AE6E-1FAF-B144-AA4A-19DD03C61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1014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Client side routing, thus enabling the SPA</a:t>
            </a:r>
          </a:p>
          <a:p>
            <a:r>
              <a:rPr lang="en-US" dirty="0"/>
              <a:t>Better encapsulation of component logic</a:t>
            </a:r>
          </a:p>
          <a:p>
            <a:r>
              <a:rPr lang="en-US" dirty="0"/>
              <a:t>Abstraction of some of the explicit DOM interactions</a:t>
            </a:r>
          </a:p>
          <a:p>
            <a:r>
              <a:rPr lang="en-US" dirty="0"/>
              <a:t>Code maintainability and developer ergonomics</a:t>
            </a:r>
          </a:p>
          <a:p>
            <a:r>
              <a:rPr lang="en-US" dirty="0"/>
              <a:t>Quicker app prototyping</a:t>
            </a:r>
          </a:p>
          <a:p>
            <a:r>
              <a:rPr lang="en-US" dirty="0"/>
              <a:t>(AngularJS) 2 way data binding – now a standard feature for most front end frameworks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51CBAA-1F96-1D4F-B42E-2487B77614DF}"/>
              </a:ext>
            </a:extLst>
          </p:cNvPr>
          <p:cNvSpPr txBox="1"/>
          <p:nvPr/>
        </p:nvSpPr>
        <p:spPr>
          <a:xfrm>
            <a:off x="3898710" y="5377218"/>
            <a:ext cx="2197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ng-model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8273A2-FA7D-6345-B87E-A8E7816DA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151" y="4870710"/>
            <a:ext cx="31750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093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9F1CA-7992-DD41-918F-3A01F4FDB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One of our first problems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95A9586-CA9E-5D4A-891C-9672305C3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90935"/>
            <a:ext cx="8869843" cy="30480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D86993-B836-494D-8700-ADBFEB0EF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217" y="1941395"/>
            <a:ext cx="5562247" cy="34141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34D091-0061-AE4B-A928-7249F3943788}"/>
              </a:ext>
            </a:extLst>
          </p:cNvPr>
          <p:cNvSpPr txBox="1"/>
          <p:nvPr/>
        </p:nvSpPr>
        <p:spPr>
          <a:xfrm>
            <a:off x="1401670" y="4817661"/>
            <a:ext cx="4302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Dependency management – vendor or otherwise was awful</a:t>
            </a:r>
          </a:p>
        </p:txBody>
      </p:sp>
    </p:spTree>
    <p:extLst>
      <p:ext uri="{BB962C8B-B14F-4D97-AF65-F5344CB8AC3E}">
        <p14:creationId xmlns:p14="http://schemas.microsoft.com/office/powerpoint/2010/main" val="33467678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645D2-B39D-7E4B-AA73-A75919D27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Node.js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7C874-5657-5949-AE8F-8D495C334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nodeJS</a:t>
            </a:r>
            <a:r>
              <a:rPr lang="en-US" dirty="0"/>
              <a:t> is a run-time environment that executes </a:t>
            </a:r>
            <a:r>
              <a:rPr lang="en-US" dirty="0" err="1"/>
              <a:t>Javascript</a:t>
            </a:r>
            <a:r>
              <a:rPr lang="en-US" dirty="0"/>
              <a:t> code outside of a browser #</a:t>
            </a:r>
            <a:r>
              <a:rPr lang="en-US" dirty="0" err="1"/>
              <a:t>wikipedia</a:t>
            </a:r>
            <a:endParaRPr lang="en-US" dirty="0"/>
          </a:p>
          <a:p>
            <a:r>
              <a:rPr lang="en-US" dirty="0"/>
              <a:t>Was written initially by Ryan Dahl in 2009</a:t>
            </a:r>
          </a:p>
          <a:p>
            <a:r>
              <a:rPr lang="en-US" dirty="0"/>
              <a:t>These days we use a lot of server side node to build client side code – </a:t>
            </a:r>
            <a:r>
              <a:rPr lang="en-US" dirty="0" err="1"/>
              <a:t>soooo</a:t>
            </a:r>
            <a:r>
              <a:rPr lang="en-US" dirty="0"/>
              <a:t> meta</a:t>
            </a:r>
          </a:p>
          <a:p>
            <a:r>
              <a:rPr lang="en-US" dirty="0"/>
              <a:t>It’s </a:t>
            </a:r>
            <a:r>
              <a:rPr lang="en-US" dirty="0" err="1"/>
              <a:t>javascript</a:t>
            </a:r>
            <a:r>
              <a:rPr lang="en-US" dirty="0"/>
              <a:t> … on a server.</a:t>
            </a:r>
          </a:p>
          <a:p>
            <a:r>
              <a:rPr lang="en-US" dirty="0"/>
              <a:t>2010 - </a:t>
            </a:r>
            <a:r>
              <a:rPr lang="en-US" dirty="0" err="1"/>
              <a:t>npm</a:t>
            </a:r>
            <a:r>
              <a:rPr lang="en-US" dirty="0"/>
              <a:t>, the package manager for node, was introduced.</a:t>
            </a:r>
          </a:p>
          <a:p>
            <a:r>
              <a:rPr lang="en-US" dirty="0"/>
              <a:t>There are some others dependency managers worth mentioning like bower and yarn that solved similar problems.</a:t>
            </a:r>
          </a:p>
        </p:txBody>
      </p:sp>
    </p:spTree>
    <p:extLst>
      <p:ext uri="{BB962C8B-B14F-4D97-AF65-F5344CB8AC3E}">
        <p14:creationId xmlns:p14="http://schemas.microsoft.com/office/powerpoint/2010/main" val="2182000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464BE-8C17-FA46-B7AC-A4D7BE78F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230" y="681036"/>
            <a:ext cx="2747963" cy="1009651"/>
          </a:xfrm>
        </p:spPr>
        <p:txBody>
          <a:bodyPr/>
          <a:lstStyle/>
          <a:p>
            <a:r>
              <a:rPr lang="en-US" dirty="0"/>
              <a:t>Winners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BFB4C6-2275-9347-844D-19F1185A1E36}"/>
              </a:ext>
            </a:extLst>
          </p:cNvPr>
          <p:cNvSpPr txBox="1">
            <a:spLocks/>
          </p:cNvSpPr>
          <p:nvPr/>
        </p:nvSpPr>
        <p:spPr>
          <a:xfrm>
            <a:off x="8248654" y="681035"/>
            <a:ext cx="2747963" cy="1009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Losers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34A42D-BD20-8A44-8FFA-F68C1202C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887" y="2324100"/>
            <a:ext cx="2540000" cy="254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93B007-65BE-2847-A64E-79285CD2D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024" y="2159000"/>
            <a:ext cx="40640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807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D488F-BC2C-E745-BE8D-624478428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Node.js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55D90-314B-CF49-B553-3DBF39507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3100" y="1811977"/>
            <a:ext cx="8305800" cy="9994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Node.js community despite being “server” JS evolved in tandem with the front end.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36DCF3-8C1E-AB47-9E6C-C6DB66D2B512}"/>
              </a:ext>
            </a:extLst>
          </p:cNvPr>
          <p:cNvSpPr txBox="1"/>
          <p:nvPr/>
        </p:nvSpPr>
        <p:spPr>
          <a:xfrm>
            <a:off x="838200" y="2951946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Between </a:t>
            </a:r>
            <a:r>
              <a:rPr lang="en-US" sz="2800" dirty="0" err="1"/>
              <a:t>css</a:t>
            </a:r>
            <a:r>
              <a:rPr lang="en-US" sz="2800" dirty="0"/>
              <a:t> </a:t>
            </a:r>
            <a:r>
              <a:rPr lang="en-US" sz="2800" dirty="0" err="1"/>
              <a:t>precompilers</a:t>
            </a:r>
            <a:r>
              <a:rPr lang="en-US" sz="2800" dirty="0"/>
              <a:t> and frameworks like react and </a:t>
            </a:r>
            <a:r>
              <a:rPr lang="en-US" sz="2800" dirty="0" err="1"/>
              <a:t>vue</a:t>
            </a:r>
            <a:r>
              <a:rPr lang="en-US" sz="2800" dirty="0"/>
              <a:t>, there was a real need for automation in the realm of building the application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C5ED4DB-D5AF-5949-8988-FA4DD84C0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690199" y="4273878"/>
            <a:ext cx="1700784" cy="228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CE8DE2-0C4E-7C4A-A43D-31FB38685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9039" y="4206875"/>
            <a:ext cx="1033921" cy="228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72F92A-F7B0-4B40-AA4F-819B1CC266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7064" y="4043396"/>
            <a:ext cx="2907244" cy="290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39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22E33-1AFC-6547-A8EC-2395295BA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37" y="249450"/>
            <a:ext cx="10515600" cy="535627"/>
          </a:xfrm>
        </p:spPr>
        <p:txBody>
          <a:bodyPr>
            <a:normAutofit/>
          </a:bodyPr>
          <a:lstStyle/>
          <a:p>
            <a:r>
              <a:rPr lang="en-US" sz="2000" b="1" dirty="0"/>
              <a:t>Part of webpack’s landing page: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A06EA1-2F62-5A45-B434-6D296EF8E8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5998" y="785077"/>
            <a:ext cx="9451074" cy="5856291"/>
          </a:xfrm>
        </p:spPr>
      </p:pic>
    </p:spTree>
    <p:extLst>
      <p:ext uri="{BB962C8B-B14F-4D97-AF65-F5344CB8AC3E}">
        <p14:creationId xmlns:p14="http://schemas.microsoft.com/office/powerpoint/2010/main" val="27481461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749BB-B883-6A49-B1E0-0BBD091D0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Build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6B723-AF72-C34C-8C0A-D26D204AC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6221" y="2465249"/>
            <a:ext cx="8869907" cy="2582602"/>
          </a:xfrm>
        </p:spPr>
        <p:txBody>
          <a:bodyPr/>
          <a:lstStyle/>
          <a:p>
            <a:r>
              <a:rPr lang="en-US" dirty="0"/>
              <a:t>Build tools like webpack, grunt, gulp allow us to bundle and compile files for usage.</a:t>
            </a:r>
          </a:p>
          <a:p>
            <a:r>
              <a:rPr lang="en-US" dirty="0"/>
              <a:t>Simple at its core, inputs and outputs.</a:t>
            </a:r>
          </a:p>
          <a:p>
            <a:r>
              <a:rPr lang="en-US" dirty="0"/>
              <a:t>With growing complexity of </a:t>
            </a:r>
            <a:r>
              <a:rPr lang="en-US" dirty="0" err="1"/>
              <a:t>ui’s</a:t>
            </a:r>
            <a:r>
              <a:rPr lang="en-US" dirty="0"/>
              <a:t> , we needed tooling to help package the code effectively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944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DF554-9444-EF46-A279-E84EA9C20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UI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B95DA-F5C0-5E4B-99F7-949604A9D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833" y="1690688"/>
            <a:ext cx="11068334" cy="7810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The early front end frameworks mirrored MVC type patterns of server side technology.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2C998A-5407-A143-8BC6-75897EFDE1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2" t="6036"/>
          <a:stretch/>
        </p:blipFill>
        <p:spPr>
          <a:xfrm>
            <a:off x="3752316" y="2303618"/>
            <a:ext cx="4687368" cy="418925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373FB-56B0-354A-BF8A-52042A094E83}"/>
              </a:ext>
            </a:extLst>
          </p:cNvPr>
          <p:cNvCxnSpPr>
            <a:cxnSpLocks/>
          </p:cNvCxnSpPr>
          <p:nvPr/>
        </p:nvCxnSpPr>
        <p:spPr>
          <a:xfrm flipH="1">
            <a:off x="6769290" y="3404603"/>
            <a:ext cx="818865" cy="840082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4913AB4-1847-2042-9695-E98CB5BCD868}"/>
              </a:ext>
            </a:extLst>
          </p:cNvPr>
          <p:cNvCxnSpPr>
            <a:cxnSpLocks/>
          </p:cNvCxnSpPr>
          <p:nvPr/>
        </p:nvCxnSpPr>
        <p:spPr>
          <a:xfrm flipH="1">
            <a:off x="6703324" y="3429000"/>
            <a:ext cx="734706" cy="79066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8FE765-CB3A-9A42-A45A-5BAA5163AF1E}"/>
              </a:ext>
            </a:extLst>
          </p:cNvPr>
          <p:cNvCxnSpPr>
            <a:cxnSpLocks/>
          </p:cNvCxnSpPr>
          <p:nvPr/>
        </p:nvCxnSpPr>
        <p:spPr>
          <a:xfrm flipH="1">
            <a:off x="6769291" y="3549164"/>
            <a:ext cx="818864" cy="174616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3642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EEACB-2D41-8840-AC66-EE414B7B2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18D83-528F-AF4E-8EDB-4F507DDFD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431"/>
            <a:ext cx="10515600" cy="7674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MVC can’t hack it in the front end world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03F114-26DB-C949-A376-6B79B3146E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" t="20075" b="43815"/>
          <a:stretch/>
        </p:blipFill>
        <p:spPr>
          <a:xfrm>
            <a:off x="1846998" y="2773416"/>
            <a:ext cx="4703928" cy="16099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9A3CCB-7F91-C446-8BD4-2874C28AF62E}"/>
              </a:ext>
            </a:extLst>
          </p:cNvPr>
          <p:cNvSpPr txBox="1"/>
          <p:nvPr/>
        </p:nvSpPr>
        <p:spPr>
          <a:xfrm>
            <a:off x="6714700" y="2698697"/>
            <a:ext cx="4531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view and model in the front end are largely unchanged.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20DDD9-C44C-5749-91A9-0FCAD19A2740}"/>
              </a:ext>
            </a:extLst>
          </p:cNvPr>
          <p:cNvSpPr txBox="1"/>
          <p:nvPr/>
        </p:nvSpPr>
        <p:spPr>
          <a:xfrm>
            <a:off x="6096000" y="4321629"/>
            <a:ext cx="4304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this relationship between the view and the controller that grew in complexity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B897DC-05F3-7441-A8B5-378BF7ECC626}"/>
              </a:ext>
            </a:extLst>
          </p:cNvPr>
          <p:cNvCxnSpPr>
            <a:cxnSpLocks/>
          </p:cNvCxnSpPr>
          <p:nvPr/>
        </p:nvCxnSpPr>
        <p:spPr>
          <a:xfrm flipH="1" flipV="1">
            <a:off x="5732060" y="3818361"/>
            <a:ext cx="818866" cy="4249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A77B7B6-5EFB-3340-B7EF-658854AAA906}"/>
              </a:ext>
            </a:extLst>
          </p:cNvPr>
          <p:cNvCxnSpPr>
            <a:cxnSpLocks/>
          </p:cNvCxnSpPr>
          <p:nvPr/>
        </p:nvCxnSpPr>
        <p:spPr>
          <a:xfrm flipV="1">
            <a:off x="1992573" y="3712191"/>
            <a:ext cx="982639" cy="3186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F62C0AD-03C0-174F-A878-4C597294F6E6}"/>
              </a:ext>
            </a:extLst>
          </p:cNvPr>
          <p:cNvSpPr txBox="1"/>
          <p:nvPr/>
        </p:nvSpPr>
        <p:spPr>
          <a:xfrm>
            <a:off x="313899" y="4136963"/>
            <a:ext cx="2429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Our various </a:t>
            </a:r>
            <a:r>
              <a:rPr lang="en-US" dirty="0" err="1"/>
              <a:t>api</a:t>
            </a:r>
            <a:r>
              <a:rPr lang="en-US" dirty="0"/>
              <a:t> calls, instead of DB queries</a:t>
            </a:r>
          </a:p>
        </p:txBody>
      </p:sp>
    </p:spTree>
    <p:extLst>
      <p:ext uri="{BB962C8B-B14F-4D97-AF65-F5344CB8AC3E}">
        <p14:creationId xmlns:p14="http://schemas.microsoft.com/office/powerpoint/2010/main" val="32389867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82420-7991-4C44-ACD3-598BAAFEB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with the 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7F7ED-4505-D440-AD85-CD3C48490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653215" cy="9023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Whether it’s * presenter, the </a:t>
            </a:r>
            <a:r>
              <a:rPr lang="en-US" dirty="0" err="1"/>
              <a:t>vm</a:t>
            </a:r>
            <a:r>
              <a:rPr lang="en-US" dirty="0"/>
              <a:t>, the view model, controller, ctrl, view controller. It had many names … but they all didn’t solve enough…</a:t>
            </a:r>
          </a:p>
        </p:txBody>
      </p:sp>
      <p:pic>
        <p:nvPicPr>
          <p:cNvPr id="6" name="Picture 5" descr="Gratis vektorgrafikk: Jente, Ansikt, Ulykkelig, Trist ...">
            <a:extLst>
              <a:ext uri="{FF2B5EF4-FFF2-40B4-BE49-F238E27FC236}">
                <a16:creationId xmlns:a16="http://schemas.microsoft.com/office/drawing/2014/main" id="{FD105876-B2FA-FE44-8240-42A838AE2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1984234" y="3016251"/>
            <a:ext cx="1803400" cy="203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21A9AF-78FA-514E-9683-D638E2564558}"/>
              </a:ext>
            </a:extLst>
          </p:cNvPr>
          <p:cNvSpPr txBox="1"/>
          <p:nvPr/>
        </p:nvSpPr>
        <p:spPr>
          <a:xfrm>
            <a:off x="4230805" y="3657028"/>
            <a:ext cx="2943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State management</a:t>
            </a:r>
          </a:p>
        </p:txBody>
      </p:sp>
    </p:spTree>
    <p:extLst>
      <p:ext uri="{BB962C8B-B14F-4D97-AF65-F5344CB8AC3E}">
        <p14:creationId xmlns:p14="http://schemas.microsoft.com/office/powerpoint/2010/main" val="4080514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E9DE0-A002-574F-B398-B4CB62CB9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State management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FAF0D-5E52-C04E-8216-1732F0793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one has opinions about this …</a:t>
            </a:r>
          </a:p>
          <a:p>
            <a:r>
              <a:rPr lang="en-US" dirty="0"/>
              <a:t>Ok so maybe there’s a lot of opinions about this.</a:t>
            </a:r>
          </a:p>
          <a:p>
            <a:r>
              <a:rPr lang="en-US" dirty="0"/>
              <a:t>We can all agree that state management today is a lot different then it was even 3-4 years ago.</a:t>
            </a:r>
          </a:p>
          <a:p>
            <a:r>
              <a:rPr lang="en-US" dirty="0"/>
              <a:t>And amongst all those opinions, they all </a:t>
            </a:r>
            <a:r>
              <a:rPr lang="en-US"/>
              <a:t>at their </a:t>
            </a:r>
            <a:r>
              <a:rPr lang="en-US" dirty="0"/>
              <a:t>core do the same things while doing them slightly differently</a:t>
            </a:r>
          </a:p>
        </p:txBody>
      </p:sp>
    </p:spTree>
    <p:extLst>
      <p:ext uri="{BB962C8B-B14F-4D97-AF65-F5344CB8AC3E}">
        <p14:creationId xmlns:p14="http://schemas.microsoft.com/office/powerpoint/2010/main" val="2882093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464BE-8C17-FA46-B7AC-A4D7BE78F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230" y="681036"/>
            <a:ext cx="2747963" cy="1009651"/>
          </a:xfrm>
        </p:spPr>
        <p:txBody>
          <a:bodyPr/>
          <a:lstStyle/>
          <a:p>
            <a:r>
              <a:rPr lang="en-US" dirty="0"/>
              <a:t>Winners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BFB4C6-2275-9347-844D-19F1185A1E36}"/>
              </a:ext>
            </a:extLst>
          </p:cNvPr>
          <p:cNvSpPr txBox="1">
            <a:spLocks/>
          </p:cNvSpPr>
          <p:nvPr/>
        </p:nvSpPr>
        <p:spPr>
          <a:xfrm>
            <a:off x="8248654" y="681035"/>
            <a:ext cx="2747963" cy="1009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Losers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34A42D-BD20-8A44-8FFA-F68C1202C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12" y="1690686"/>
            <a:ext cx="2540000" cy="254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93B007-65BE-2847-A64E-79285CD2D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845" y="1525586"/>
            <a:ext cx="4064000" cy="287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0583B2-6716-6046-BDA4-9485B4D6A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1363" y="2535236"/>
            <a:ext cx="6016625" cy="1263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09FE63-8A4F-2749-AB8B-0E28FB113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75" y="4395786"/>
            <a:ext cx="3812382" cy="214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500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464BE-8C17-FA46-B7AC-A4D7BE78F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230" y="681036"/>
            <a:ext cx="2747963" cy="1009651"/>
          </a:xfrm>
        </p:spPr>
        <p:txBody>
          <a:bodyPr/>
          <a:lstStyle/>
          <a:p>
            <a:r>
              <a:rPr lang="en-US" dirty="0"/>
              <a:t>Winners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BFB4C6-2275-9347-844D-19F1185A1E36}"/>
              </a:ext>
            </a:extLst>
          </p:cNvPr>
          <p:cNvSpPr txBox="1">
            <a:spLocks/>
          </p:cNvSpPr>
          <p:nvPr/>
        </p:nvSpPr>
        <p:spPr>
          <a:xfrm>
            <a:off x="8248654" y="681035"/>
            <a:ext cx="2747963" cy="1009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Losers</a:t>
            </a:r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DE7F0141-817F-CB43-B749-C50D5B173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39291" y="2328860"/>
            <a:ext cx="2144465" cy="2144465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D4F440-D844-3446-8906-D9BFFDF2F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70" y="2797175"/>
            <a:ext cx="6016625" cy="12636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192C21-0763-6E42-856A-39B8667ADAF7}"/>
              </a:ext>
            </a:extLst>
          </p:cNvPr>
          <p:cNvSpPr txBox="1"/>
          <p:nvPr/>
        </p:nvSpPr>
        <p:spPr>
          <a:xfrm>
            <a:off x="8035390" y="4865277"/>
            <a:ext cx="220297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/>
              <a:t>Browser</a:t>
            </a:r>
          </a:p>
          <a:p>
            <a:pPr algn="ctr"/>
            <a:r>
              <a:rPr lang="en-US" sz="2600" b="1" dirty="0"/>
              <a:t>Compatibility?</a:t>
            </a:r>
          </a:p>
        </p:txBody>
      </p:sp>
    </p:spTree>
    <p:extLst>
      <p:ext uri="{BB962C8B-B14F-4D97-AF65-F5344CB8AC3E}">
        <p14:creationId xmlns:p14="http://schemas.microsoft.com/office/powerpoint/2010/main" val="3215798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464BE-8C17-FA46-B7AC-A4D7BE78F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230" y="681036"/>
            <a:ext cx="2747963" cy="1009651"/>
          </a:xfrm>
        </p:spPr>
        <p:txBody>
          <a:bodyPr/>
          <a:lstStyle/>
          <a:p>
            <a:r>
              <a:rPr lang="en-US" dirty="0"/>
              <a:t>Winners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BFB4C6-2275-9347-844D-19F1185A1E36}"/>
              </a:ext>
            </a:extLst>
          </p:cNvPr>
          <p:cNvSpPr txBox="1">
            <a:spLocks/>
          </p:cNvSpPr>
          <p:nvPr/>
        </p:nvSpPr>
        <p:spPr>
          <a:xfrm>
            <a:off x="8248654" y="681035"/>
            <a:ext cx="2747963" cy="1009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Losers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34A42D-BD20-8A44-8FFA-F68C1202C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064" y="2159000"/>
            <a:ext cx="2540000" cy="254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93B007-65BE-2847-A64E-79285CD2D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2" y="1993900"/>
            <a:ext cx="4064000" cy="2870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29BF0B-462E-7448-9ABB-CD48A546EBEE}"/>
              </a:ext>
            </a:extLst>
          </p:cNvPr>
          <p:cNvSpPr txBox="1"/>
          <p:nvPr/>
        </p:nvSpPr>
        <p:spPr>
          <a:xfrm>
            <a:off x="2224085" y="1629634"/>
            <a:ext cx="131921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97660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754F6-EF0E-794B-AF21-11C14EAF2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5855" y="1239838"/>
            <a:ext cx="9034463" cy="1603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dirty="0"/>
              <a:t>We are front end developers first. Framework developers second.</a:t>
            </a:r>
          </a:p>
        </p:txBody>
      </p:sp>
    </p:spTree>
    <p:extLst>
      <p:ext uri="{BB962C8B-B14F-4D97-AF65-F5344CB8AC3E}">
        <p14:creationId xmlns:p14="http://schemas.microsoft.com/office/powerpoint/2010/main" val="3366922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6DC81A7-B463-453D-B75C-13A93E14E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663" y="1986455"/>
            <a:ext cx="5127029" cy="3785419"/>
          </a:xfrm>
        </p:spPr>
        <p:txBody>
          <a:bodyPr>
            <a:normAutofit/>
          </a:bodyPr>
          <a:lstStyle/>
          <a:p>
            <a:r>
              <a:rPr lang="en-US" dirty="0"/>
              <a:t>1980 - Tim Berners-Lee works at CERN and develops ENQUIRE, the HTML predecessor</a:t>
            </a:r>
          </a:p>
          <a:p>
            <a:r>
              <a:rPr lang="en-US" dirty="0"/>
              <a:t>1990 - he specified HTML and wrote browser and server software</a:t>
            </a:r>
          </a:p>
          <a:p>
            <a:r>
              <a:rPr lang="en-US" dirty="0"/>
              <a:t>1991- HTML becomes publicly available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9F4A7749-A8F6-DC4E-B049-82032F075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" r="1543" b="3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74423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FBC21D4D-E55C-0D4E-BB04-BB8ED70A4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426" y="2589086"/>
            <a:ext cx="4023116" cy="2755478"/>
          </a:xfrm>
          <a:prstGeom prst="rect">
            <a:avLst/>
          </a:prstGeom>
        </p:spPr>
      </p:pic>
      <p:sp>
        <p:nvSpPr>
          <p:cNvPr id="17" name="Freeform: Shape 12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F999E8-6C8F-FC4E-937D-B2F0F13F544D}"/>
              </a:ext>
            </a:extLst>
          </p:cNvPr>
          <p:cNvSpPr txBox="1"/>
          <p:nvPr/>
        </p:nvSpPr>
        <p:spPr>
          <a:xfrm>
            <a:off x="7683062" y="2489497"/>
            <a:ext cx="40675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1994 - Håkon Wium Lie proposes 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1996 - W3C CSS Recommendation (CSS1) released.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1996 - Space Jam Website is released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E98CE4C1-25EA-C04D-A7F6-70098AAE5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8341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6387</TotalTime>
  <Words>1026</Words>
  <Application>Microsoft Macintosh PowerPoint</Application>
  <PresentationFormat>Widescreen</PresentationFormat>
  <Paragraphs>121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Monaco</vt:lpstr>
      <vt:lpstr>Office Theme</vt:lpstr>
      <vt:lpstr>History of  Frontend Frameworks</vt:lpstr>
      <vt:lpstr>PowerPoint Presentation</vt:lpstr>
      <vt:lpstr>Winners</vt:lpstr>
      <vt:lpstr>Winners</vt:lpstr>
      <vt:lpstr>Winners</vt:lpstr>
      <vt:lpstr>Winners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MAPQUEST!</vt:lpstr>
      <vt:lpstr>XMLHttpRequest object</vt:lpstr>
      <vt:lpstr>XMLHttpRequest object</vt:lpstr>
      <vt:lpstr>PowerPoint Presentation</vt:lpstr>
      <vt:lpstr>Design Revolution</vt:lpstr>
      <vt:lpstr>How the Design Revolution killed jQuery … pictogram?</vt:lpstr>
      <vt:lpstr>PowerPoint Presentation</vt:lpstr>
      <vt:lpstr>Meanwhile…</vt:lpstr>
      <vt:lpstr>Giant Shoulders – a quick aside</vt:lpstr>
      <vt:lpstr>No more page refreshes!</vt:lpstr>
      <vt:lpstr>The First of many</vt:lpstr>
      <vt:lpstr>What did we gain from front end frameworks?</vt:lpstr>
      <vt:lpstr>One of our first problems </vt:lpstr>
      <vt:lpstr>Node.js</vt:lpstr>
      <vt:lpstr>Node.js</vt:lpstr>
      <vt:lpstr>Part of webpack’s landing page:</vt:lpstr>
      <vt:lpstr>Build Tools</vt:lpstr>
      <vt:lpstr>Complex UI problems</vt:lpstr>
      <vt:lpstr>MV*</vt:lpstr>
      <vt:lpstr>The problem with the *</vt:lpstr>
      <vt:lpstr>State management today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History of  Frontend Frameworks</dc:title>
  <dc:creator>Andrew Kim</dc:creator>
  <cp:lastModifiedBy>Andrew Kim</cp:lastModifiedBy>
  <cp:revision>60</cp:revision>
  <dcterms:created xsi:type="dcterms:W3CDTF">2019-03-19T23:10:11Z</dcterms:created>
  <dcterms:modified xsi:type="dcterms:W3CDTF">2019-03-24T20:01:36Z</dcterms:modified>
</cp:coreProperties>
</file>